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4">
  <p:sldMasterIdLst>
    <p:sldMasterId id="2147483648" r:id="rId1"/>
  </p:sldMasterIdLst>
  <p:notesMasterIdLst>
    <p:notesMasterId r:id="rId24"/>
  </p:notesMasterIdLst>
  <p:sldIdLst>
    <p:sldId id="256" r:id="rId2"/>
    <p:sldId id="283" r:id="rId3"/>
    <p:sldId id="275" r:id="rId4"/>
    <p:sldId id="277" r:id="rId5"/>
    <p:sldId id="262" r:id="rId6"/>
    <p:sldId id="281" r:id="rId7"/>
    <p:sldId id="273" r:id="rId8"/>
    <p:sldId id="282" r:id="rId9"/>
    <p:sldId id="284" r:id="rId10"/>
    <p:sldId id="257" r:id="rId11"/>
    <p:sldId id="267" r:id="rId12"/>
    <p:sldId id="266" r:id="rId13"/>
    <p:sldId id="268" r:id="rId14"/>
    <p:sldId id="269" r:id="rId15"/>
    <p:sldId id="270" r:id="rId16"/>
    <p:sldId id="258" r:id="rId17"/>
    <p:sldId id="285" r:id="rId18"/>
    <p:sldId id="286" r:id="rId19"/>
    <p:sldId id="287" r:id="rId20"/>
    <p:sldId id="288" r:id="rId21"/>
    <p:sldId id="271" r:id="rId22"/>
    <p:sldId id="278" r:id="rId2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644" autoAdjust="0"/>
  </p:normalViewPr>
  <p:slideViewPr>
    <p:cSldViewPr snapToGrid="0">
      <p:cViewPr varScale="1">
        <p:scale>
          <a:sx n="122" d="100"/>
          <a:sy n="122" d="100"/>
        </p:scale>
        <p:origin x="17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88CC7A-568B-4215-B702-09BC6F3F9B17}" type="datetimeFigureOut">
              <a:rPr lang="de-DE" smtClean="0"/>
              <a:t>28.06.2024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E523D-0702-48B0-846A-C52C4C6D806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7020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36053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War mein Projekt nach dem Smart Prinzipien gesetzt? </a:t>
            </a:r>
          </a:p>
          <a:p>
            <a:r>
              <a:rPr lang="de-DE" dirty="0"/>
              <a:t>Spezifisch : Ziele sind eindeutig definiert 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69381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Messbar mit Qualitätssicherung Methode, </a:t>
            </a:r>
            <a:r>
              <a:rPr lang="de-DE" dirty="0" err="1"/>
              <a:t>testing</a:t>
            </a:r>
            <a:r>
              <a:rPr lang="de-DE" dirty="0"/>
              <a:t>, Kundezufriedenheit </a:t>
            </a:r>
            <a:r>
              <a:rPr lang="de-DE" dirty="0" err="1"/>
              <a:t>umw</a:t>
            </a:r>
            <a:r>
              <a:rPr lang="de-DE" dirty="0"/>
              <a:t>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742000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Auf dem Kick-off-Meeting wurde beschlossen, dass das Projekt durchgeführt werden soll.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2565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gesteckte Ziel muss möglich und realisierbar sein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8600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Ziel muss mit einem fixen Datum festgelegt werden können. 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5:40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6020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Diese Kreisdiagramm zeigt die für jede Phase des Projekt eingeplante Zeit in Prozent an basierend auf insgesamt 80 Stunden für dieses Projekt.</a:t>
            </a:r>
          </a:p>
          <a:p>
            <a:endParaRPr lang="de-DE" dirty="0"/>
          </a:p>
          <a:p>
            <a:r>
              <a:rPr lang="de-DE" dirty="0"/>
              <a:t>1:00</a:t>
            </a:r>
          </a:p>
          <a:p>
            <a:endParaRPr lang="de-DE" dirty="0"/>
          </a:p>
          <a:p>
            <a:r>
              <a:rPr lang="de-DE" dirty="0"/>
              <a:t>6:40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50055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r>
              <a:rPr lang="de-DE" dirty="0"/>
              <a:t>8:00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94269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8:40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905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Mit </a:t>
            </a:r>
            <a:r>
              <a:rPr lang="de-DE" dirty="0" err="1"/>
              <a:t>lesson</a:t>
            </a:r>
            <a:r>
              <a:rPr lang="de-DE" dirty="0"/>
              <a:t> </a:t>
            </a:r>
            <a:r>
              <a:rPr lang="de-DE" dirty="0" err="1"/>
              <a:t>learned</a:t>
            </a:r>
            <a:r>
              <a:rPr lang="de-DE" dirty="0"/>
              <a:t> verbunden….?</a:t>
            </a:r>
          </a:p>
          <a:p>
            <a:endParaRPr lang="de-DE" dirty="0"/>
          </a:p>
          <a:p>
            <a:r>
              <a:rPr lang="de-DE" dirty="0"/>
              <a:t>Der Zeitaufwand für den Umbau alter Logik durch neue Funktionalität wurde unterschätzt.</a:t>
            </a:r>
          </a:p>
          <a:p>
            <a:endParaRPr lang="de-DE" dirty="0"/>
          </a:p>
          <a:p>
            <a:r>
              <a:rPr lang="de-DE" dirty="0"/>
              <a:t>00:40</a:t>
            </a:r>
          </a:p>
          <a:p>
            <a:endParaRPr lang="de-DE" dirty="0"/>
          </a:p>
          <a:p>
            <a:r>
              <a:rPr lang="de-DE" dirty="0"/>
              <a:t>9:20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5957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1:20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10:40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8049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32400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  <a:p>
            <a:r>
              <a:rPr lang="de-DE" dirty="0"/>
              <a:t>Nun möchte ich mit einem Zitat schließen, das die Bedeutung von Bildung wunderbar zusammenfasst</a:t>
            </a:r>
          </a:p>
          <a:p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Vielen Dank für Ihre Aufmerksamkeit.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00:20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/>
              <a:t>11:00</a:t>
            </a: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46360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1871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Thema meiner Präsentation / meines Vortrags ist …</a:t>
            </a:r>
          </a:p>
          <a:p>
            <a:endParaRPr lang="de-DE" dirty="0"/>
          </a:p>
          <a:p>
            <a:r>
              <a:rPr lang="de-DE" dirty="0"/>
              <a:t>Guten Tag, mein Name ist Marco Garagna und ich freue mich, Ihnen heute das Thema 'Importprofil-Tool: Verwaltung von Profilen für den Import von Schülerdaten' präsentieren zu dürfen.</a:t>
            </a:r>
          </a:p>
          <a:p>
            <a:r>
              <a:rPr lang="de-DE" dirty="0"/>
              <a:t>In den nächsten 15 Minuten werde ich Ihnen einen Überblick über die Funktionen und Vorteile dieses Tools geben.</a:t>
            </a:r>
          </a:p>
          <a:p>
            <a:r>
              <a:rPr lang="de-DE" dirty="0"/>
              <a:t>Bevor wir in die Details einsteigen, lassen Sie uns einen Blick auf die Agenda werfen.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67838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ist die Agenda:</a:t>
            </a:r>
          </a:p>
          <a:p>
            <a:r>
              <a:rPr lang="de-DE" dirty="0"/>
              <a:t>Zunächst werde ich Ihnen eine kurze Vorstellung unserer Firma geben. Anschließend werden wir die Projektanalyse besprechen, in der wir die Anforderungen identifiziert haben.</a:t>
            </a:r>
          </a:p>
          <a:p>
            <a:r>
              <a:rPr lang="de-DE" dirty="0"/>
              <a:t>Danach folgt die Planung.</a:t>
            </a:r>
          </a:p>
          <a:p>
            <a:r>
              <a:rPr lang="de-DE" dirty="0"/>
              <a:t>Und  'Umsetzung'.</a:t>
            </a:r>
          </a:p>
          <a:p>
            <a:r>
              <a:rPr lang="de-DE" dirty="0"/>
              <a:t>Zum Schluss vergleichen wir den Soll- und Ist-Zustand, um die erzielten Ergebnisse zu bewerten. Abschließend ziehe ich ein Fazit.</a:t>
            </a:r>
          </a:p>
          <a:p>
            <a:r>
              <a:rPr lang="de-DE" dirty="0"/>
              <a:t>Lassen Sie uns nun mit der Firmenvorstellung beginnen.</a:t>
            </a:r>
          </a:p>
          <a:p>
            <a:endParaRPr lang="de-DE" dirty="0"/>
          </a:p>
          <a:p>
            <a:r>
              <a:rPr lang="de-DE" dirty="0"/>
              <a:t>00:35</a:t>
            </a:r>
          </a:p>
          <a:p>
            <a:r>
              <a:rPr lang="de-DE" dirty="0"/>
              <a:t>1:10</a:t>
            </a:r>
          </a:p>
          <a:p>
            <a:endParaRPr lang="de-DE" dirty="0"/>
          </a:p>
          <a:p>
            <a:r>
              <a:rPr lang="de-DE" dirty="0"/>
              <a:t>Alt. Zur Besseren Orientierung an der heutigen Präsentation wurde diese Agenda erstellt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274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Unternehmen wurde im 1990 gegründet, hat Sitz in Berlin , Ziel ist die Schaffung von innovativen, flexiblen Lösungen zum ökologischen und ökonomischen Betrieb von Bussen und Bahnen im öffentlichen Personennahverkehr (ÖPNV).</a:t>
            </a:r>
          </a:p>
          <a:p>
            <a:endParaRPr lang="de-DE" dirty="0"/>
          </a:p>
          <a:p>
            <a:r>
              <a:rPr lang="de-DE" dirty="0"/>
              <a:t>unter anderem Produkte </a:t>
            </a:r>
          </a:p>
          <a:p>
            <a:r>
              <a:rPr lang="de-DE" dirty="0"/>
              <a:t>ASCI Systemhaus GmbH hatte vor einigen Jahren die webbasierte Anwendung SyABO für die</a:t>
            </a:r>
          </a:p>
          <a:p>
            <a:r>
              <a:rPr lang="de-DE" dirty="0"/>
              <a:t>Verwaltung von Fahrkartenabonnenten und Schülerverkehrsdaten im ÖPNV entwickelt.</a:t>
            </a:r>
          </a:p>
          <a:p>
            <a:r>
              <a:rPr lang="de-DE" dirty="0"/>
              <a:t>Dieses Programm ist bei verschiedenen Verkehrsunternehmen in Deutschland im Einsatz.</a:t>
            </a:r>
          </a:p>
          <a:p>
            <a:endParaRPr lang="de-DE" dirty="0"/>
          </a:p>
          <a:p>
            <a:r>
              <a:rPr lang="de-DE" dirty="0"/>
              <a:t>00:44</a:t>
            </a:r>
          </a:p>
          <a:p>
            <a:endParaRPr lang="de-DE" dirty="0"/>
          </a:p>
          <a:p>
            <a:r>
              <a:rPr lang="de-DE" dirty="0"/>
              <a:t>2:00</a:t>
            </a:r>
          </a:p>
          <a:p>
            <a:endParaRPr lang="de-DE" dirty="0"/>
          </a:p>
          <a:p>
            <a:r>
              <a:rPr lang="de-DE" dirty="0"/>
              <a:t>Das Standardformat für den Austausch von Fahrplandaten ist die </a:t>
            </a:r>
            <a:r>
              <a:rPr lang="de-DE" i="1" dirty="0"/>
              <a:t>VDV 452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70893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Nun kommen wir zur Ist-Analyse Phase. Aktuell existiert bereits eine Schnittstelle für den Import von Schülerdaten aus CSV-Dateien in die SyABO-Datenbank. Diese Schnittstelle verwendet den Importassistenten,</a:t>
            </a:r>
          </a:p>
          <a:p>
            <a:r>
              <a:rPr lang="de-DE" dirty="0"/>
              <a:t> der als Servlet-Komponente implementiert wurde. Die Daten werden anhand von Schlüsselwörtern aufbereitet, die in der ersten Zeile der CSV-Datei stehen. Diese Schlüsselwörter und deren Beziehungen zu den Programmdaten sind in der Datei '</a:t>
            </a:r>
            <a:r>
              <a:rPr lang="de-DE" dirty="0" err="1"/>
              <a:t>importoptionen.properties</a:t>
            </a:r>
            <a:r>
              <a:rPr lang="de-DE" dirty="0"/>
              <a:t>' gespeichert.</a:t>
            </a:r>
          </a:p>
          <a:p>
            <a:r>
              <a:rPr lang="de-DE" dirty="0"/>
              <a:t>Auf einer grafischen Benutzeroberfläche können Nutzer erkannte Fehler in den Datensätzen nachbearbeiten und ergänzen. Nach der Korrektur werden die Daten aus den temporär angelegten Datenbanktabellen in die Arbeitsdatenbanktabellen gespeichert.</a:t>
            </a:r>
          </a:p>
          <a:p>
            <a:r>
              <a:rPr lang="de-DE" dirty="0"/>
              <a:t>Allerdings haben wir dabei einige Herausforderungen identifiziert: Wir haben es mit mehreren Datenlieferanten zu tun, die jeweils eigene Formate liefern. Die aktuelle Lösung ist nicht flexibel genug, um diese Unterschiede effizient zu handhaben.</a:t>
            </a:r>
          </a:p>
          <a:p>
            <a:r>
              <a:rPr lang="de-DE" dirty="0"/>
              <a:t>Es gibt unterschiedliche Spaltenbezeichnungen und Zeichensätze, die zusätzliche Anpassungen erfordern, um die Importdateien in eine standardisierte Form zu bringen.</a:t>
            </a:r>
          </a:p>
          <a:p>
            <a:endParaRPr lang="de-DE" dirty="0"/>
          </a:p>
          <a:p>
            <a:r>
              <a:rPr lang="de-DE" dirty="0"/>
              <a:t>1:00 ?? </a:t>
            </a:r>
          </a:p>
          <a:p>
            <a:endParaRPr lang="de-DE" dirty="0"/>
          </a:p>
          <a:p>
            <a:r>
              <a:rPr lang="de-DE" dirty="0"/>
              <a:t>3:00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5514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Das erweiterte Wasserfallmodell ermöglicht es dem Projektteam jedoch, zu einer früheren</a:t>
            </a:r>
          </a:p>
          <a:p>
            <a:r>
              <a:rPr lang="de-DE" dirty="0"/>
              <a:t>Phase zurückzukehren, um z.B. nachträglich erfasste Verbesserungen zu berücksichtigen und</a:t>
            </a:r>
          </a:p>
          <a:p>
            <a:r>
              <a:rPr lang="de-DE" dirty="0"/>
              <a:t>schließlich Ergebnisse zu erzielen, die allen Anforderungen entsprechen.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3:25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4925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Die Entwicklung einer Benutzeroberfläche (UI), Logik und Backend für die Profilerstellung</a:t>
            </a:r>
          </a:p>
          <a:p>
            <a:r>
              <a:rPr lang="de-DE" dirty="0"/>
              <a:t>und zur Verwaltung der Profile.</a:t>
            </a:r>
          </a:p>
          <a:p>
            <a:endParaRPr lang="de-DE" dirty="0"/>
          </a:p>
          <a:p>
            <a:r>
              <a:rPr lang="de-DE" dirty="0"/>
              <a:t>2. Die Erweiterung der bestehenden Benutzeroberfläche zur Verwaltung der Vertragspartner,</a:t>
            </a:r>
          </a:p>
          <a:p>
            <a:r>
              <a:rPr lang="de-DE" dirty="0"/>
              <a:t>um eine obligatorische Zuordnung eines Importprofils zum Vertragspartner zu ermöglichen.</a:t>
            </a:r>
          </a:p>
          <a:p>
            <a:endParaRPr lang="de-DE" dirty="0"/>
          </a:p>
          <a:p>
            <a:r>
              <a:rPr lang="de-DE" dirty="0"/>
              <a:t>3. Der dritte Teil ist die Überarbeitung des bestehenden Importassistent-Servlets</a:t>
            </a:r>
          </a:p>
          <a:p>
            <a:endParaRPr lang="de-DE" dirty="0"/>
          </a:p>
          <a:p>
            <a:r>
              <a:rPr lang="de-DE" dirty="0"/>
              <a:t>00:30</a:t>
            </a:r>
          </a:p>
          <a:p>
            <a:endParaRPr lang="de-DE" dirty="0"/>
          </a:p>
          <a:p>
            <a:r>
              <a:rPr lang="de-DE" dirty="0"/>
              <a:t>4:00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75117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Da die genauen Personalkosten und Kosteneinsparung aus mehrere Gründe unter anderem Datenschütz nicht veröffentlich werden können erfolgt</a:t>
            </a:r>
          </a:p>
          <a:p>
            <a:r>
              <a:rPr lang="de-DE" dirty="0"/>
              <a:t>die Berechnung und der Verwendung eines durchschnittliches Stundenlohnes. Eine nachvollziehbare Amortisationsrechnung ist teil meiner Dokumentation.</a:t>
            </a:r>
          </a:p>
          <a:p>
            <a:endParaRPr lang="de-DE" dirty="0"/>
          </a:p>
          <a:p>
            <a:r>
              <a:rPr lang="de-DE" dirty="0"/>
              <a:t>00:25</a:t>
            </a:r>
          </a:p>
          <a:p>
            <a:endParaRPr lang="de-DE" dirty="0"/>
          </a:p>
          <a:p>
            <a:r>
              <a:rPr lang="de-DE" dirty="0"/>
              <a:t>5:00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E523D-0702-48B0-846A-C52C4C6D806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67241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236F26-80F5-E7BA-9C11-30D3C9A5D243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1"/>
            <a:ext cx="9144000" cy="2387598"/>
          </a:xfrm>
        </p:spPr>
        <p:txBody>
          <a:bodyPr anchor="b" anchorCtr="1"/>
          <a:lstStyle>
            <a:lvl1pPr algn="ctr"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F5598C-5946-61B4-FBF7-C8F91BD8A30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1655758"/>
          </a:xfrm>
        </p:spPr>
        <p:txBody>
          <a:bodyPr anchorCtr="1"/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68322ED-B14E-EDC5-0964-930735B1BF8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228946F-1B6D-47A8-A816-CAF816D3FBE9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F56DF6-E5CF-6651-CFE7-1FF4CDF9057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AF2511-D39D-BEBC-28A5-E4EF1849FD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1E229D2-0130-4F01-B13C-E80BA4094B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97809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31CDA2-71B4-8D0F-8845-6245CE97ADC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EE8C54A-FEFD-AF3A-EF38-D8B4B768D39B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473622B-DD92-F349-6F32-10D99C6B3F2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FD8DF8F-3805-4A0E-B58E-09F472AC20AA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8978A41-C264-977B-89F0-A1422CCE644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19A696F-C9DA-D67E-22D5-57CC5E10F9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43FC7D2-585A-41C8-A5EF-F0D6DC4AD25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37749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52AF0D2-C8DD-CCB4-3228-E8D9D6DF9091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8724903" y="365129"/>
            <a:ext cx="2628899" cy="5811834"/>
          </a:xfrm>
        </p:spPr>
        <p:txBody>
          <a:bodyPr vert="eaVert"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BB40057-67DD-5046-F14F-2DB5CFF62F42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838203" y="365129"/>
            <a:ext cx="7734296" cy="5811834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8E17EC-C5FA-9805-665D-D25AE716ADC6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324158B-6303-4C0B-BAB8-99454402F942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494BAEB-E625-9415-AD56-E20C61E72BA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6BE853-4E33-5AFF-AAA1-070F5970B99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2605EA6-BE06-4C58-A2D2-A1FD653AF5D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330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B07BF8-EEE0-9741-35CA-05A9E8970F24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29BBB93-DE92-65C9-38C6-D7C915A76221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C62C05-487A-986A-586F-415D89B63BA2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542BA2A-EA2C-4CFF-9775-7641211C3659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2793943-EEBC-0ADB-7646-B2554A9BC94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FDE1280-61BF-2FB6-219A-A23A8D7BCC9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2FAB65-FC04-4383-B7B5-3B6E4DD107F2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6997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BB64AD-0EA6-500C-6817-26852B6FCB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1847" y="1709735"/>
            <a:ext cx="10515600" cy="2852735"/>
          </a:xfrm>
        </p:spPr>
        <p:txBody>
          <a:bodyPr anchor="b"/>
          <a:lstStyle>
            <a:lvl1pPr>
              <a:defRPr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4F45907-5CCB-A84A-E0F1-1815952CAF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1847" y="4589465"/>
            <a:ext cx="10515600" cy="1500182"/>
          </a:xfrm>
        </p:spPr>
        <p:txBody>
          <a:bodyPr/>
          <a:lstStyle>
            <a:lvl1pPr marL="0" indent="0">
              <a:buNone/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C0F5F70-3798-A3D6-974A-029E02B09304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ACA0BB2-265F-4410-AF89-F9DED386A4CD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DF0164F-E948-DCC2-ADF2-0558844FC62E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8545CE-B165-8A83-EA91-28456102D68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0ABEAF3-D34C-4475-9851-45EA043F90A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1053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ED9A4-8E4F-B933-EDB0-1AC16C1C7F0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A4E664B-9EA3-9374-28FD-F045574F3A9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3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442DEB3-C30F-3F96-8CE7-F586751F9791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172200" y="1825627"/>
            <a:ext cx="5181603" cy="4351336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708B65-AABD-2F07-D280-F87332A5525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22D9FA03-8175-4D4C-8393-7EFA6B81456C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EFDC10B-85AD-E091-D150-FCA8A34839A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7C09AF0-424C-1B17-232F-189C1744991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446F11F-332C-4D41-8486-DC5EDDCC025F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962112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B30DEB-2DFC-65F5-1E42-461FFEB9025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365129"/>
            <a:ext cx="10515600" cy="1325559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254C0CB-A046-082E-DD32-032FA9684E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9784" y="1681160"/>
            <a:ext cx="5157782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593B13-481D-873E-3F09-8240CEAF550A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839784" y="2505071"/>
            <a:ext cx="5157782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3F1AC07-DE66-CED8-EE86-DF9CBE4F417F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6172200" y="1681160"/>
            <a:ext cx="5183184" cy="823910"/>
          </a:xfrm>
        </p:spPr>
        <p:txBody>
          <a:bodyPr anchor="b"/>
          <a:lstStyle>
            <a:lvl1pPr marL="0" indent="0">
              <a:buNone/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3D5F7F48-B3D9-7D71-D2B3-7F134D5B75F7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6172200" y="2505071"/>
            <a:ext cx="518318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3E180B52-73D3-FFFE-9B7A-2AF638E0A5F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806BA8A-1E56-476F-95C2-749ACB94B129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04FA326-2820-9242-4E7C-2939DB072B7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ED9B83C-37A5-750B-8FC8-580902ABCE3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D0559AD-45FB-4039-87F7-E5C8E2089734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9069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8490C7-D5A2-F36E-4264-F499AF6CD5E8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F5DAE99-5831-79B5-15C6-0E97961A34F1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0327D947-8F75-4AB8-ABE3-8D00A805B75C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A5140C7-EE4F-8185-6596-651A01B65DE8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CF15B0-090A-2F19-1DBD-7B76F678393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CE88B67-EC98-459D-AC07-61EDA222263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957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EEBC3EBA-3790-71C5-DF0B-1434D4DD88E7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FEEBA645-CB61-4EA7-8E35-9612E02CD783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EC2253D-EAC2-FECF-5E85-F6A338D50A6B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0261673-D391-FB8F-516F-5896C770C440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D488AF7-96AD-4FEF-9E69-E672799B49FB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2293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215C6E-C1DC-8385-1EC3-BB28B74C18A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7B9D89A-AE80-D169-768C-9158B2557828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855DD8F-26F8-B44C-8759-5BEB6A5D9FF1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006BE3D-B4CB-B0E7-C7BA-A98996EA2EE9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7A725DBB-0E56-4512-9781-B3A92B351A46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8EA1E3-9287-47F6-9B44-9D86D105BE69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CB9D8D3-68D2-D68D-55CC-89C37B98E99D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1AF66D8F-C3DE-463B-8E45-6443A745042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519520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466B20-7E3D-FBC3-44A7-DA833EF4725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9784" y="457200"/>
            <a:ext cx="3932240" cy="1600200"/>
          </a:xfrm>
        </p:spPr>
        <p:txBody>
          <a:bodyPr anchor="b"/>
          <a:lstStyle>
            <a:lvl1pPr>
              <a:defRPr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38F94F1-2CD3-2EE8-89E3-57566FB884FB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5183184" y="987423"/>
            <a:ext cx="6172200" cy="4873623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89A194-443D-F7B3-8147-10BC02F8B3B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839784" y="2057400"/>
            <a:ext cx="3932240" cy="3811584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B8D26EE-FBAF-0027-1122-D85564778C9E}"/>
              </a:ext>
            </a:extLst>
          </p:cNvPr>
          <p:cNvSpPr txBox="1">
            <a:spLocks noGrp="1"/>
          </p:cNvSpPr>
          <p:nvPr>
            <p:ph type="dt" sz="half" idx="7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54F2C10A-5BFF-48FE-B1BB-C4045A574384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15835A5-77D8-441B-A9AD-2C6F8E6BF331}"/>
              </a:ext>
            </a:extLst>
          </p:cNvPr>
          <p:cNvSpPr txBox="1">
            <a:spLocks noGrp="1"/>
          </p:cNvSpPr>
          <p:nvPr>
            <p:ph type="ftr" sz="quarter" idx="9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DA0EF45-A5B5-C5E3-3850-F61ED5378F6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6EC6DB94-401B-4CCA-8940-35CA370394F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7348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DB67C85-2980-3330-BB4F-6A6D405FF6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3" y="365129"/>
            <a:ext cx="10515600" cy="13255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rmAutofit/>
          </a:bodyPr>
          <a:lstStyle/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D74DDD0-8572-D2AB-6E81-F59A40AFB1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3" y="1825627"/>
            <a:ext cx="10515600" cy="43513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D02A9A-319E-D663-7FD7-14EFDD81025E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8382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D2169655-8848-440F-8871-2851F7AC63B4}" type="datetime1">
              <a:rPr lang="de-DE"/>
              <a:pPr lvl="0"/>
              <a:t>28.06.2024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81BB52A-7D29-85B8-5DD2-9033B67C65B5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038603" y="6356351"/>
            <a:ext cx="41148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1" compatLnSpc="1">
            <a:noAutofit/>
          </a:bodyPr>
          <a:lstStyle>
            <a:lvl1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CB78A84-82D3-7240-D9E3-5751BF11A50C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8610603" y="6356351"/>
            <a:ext cx="2743200" cy="3651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ctr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de-DE" sz="1200" b="0" i="0" u="none" strike="noStrike" kern="1200" cap="none" spc="0" baseline="0">
                <a:solidFill>
                  <a:srgbClr val="898989"/>
                </a:solidFill>
                <a:uFillTx/>
                <a:latin typeface="Calibri"/>
              </a:defRPr>
            </a:lvl1pPr>
          </a:lstStyle>
          <a:p>
            <a:pPr lvl="0"/>
            <a:fld id="{A9BF4624-5AEA-423D-9B10-D7D7D8ACADD2}" type="slidenum"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marR="0" lvl="0" indent="0" algn="l" defTabSz="914400" rtl="0" fontAlgn="auto" hangingPunct="1">
        <a:lnSpc>
          <a:spcPct val="90000"/>
        </a:lnSpc>
        <a:spcBef>
          <a:spcPts val="0"/>
        </a:spcBef>
        <a:spcAft>
          <a:spcPts val="0"/>
        </a:spcAft>
        <a:buNone/>
        <a:tabLst/>
        <a:defRPr lang="de-DE" sz="4400" b="0" i="0" u="none" strike="noStrike" kern="1200" cap="none" spc="0" baseline="0">
          <a:solidFill>
            <a:srgbClr val="000000"/>
          </a:solidFill>
          <a:uFillTx/>
          <a:latin typeface="Calibri Light"/>
        </a:defRPr>
      </a:lvl1pPr>
    </p:titleStyle>
    <p:bodyStyle>
      <a:lvl1pPr marL="228600" marR="0" lvl="0" indent="-228600" algn="l" defTabSz="914400" rtl="0" fontAlgn="auto" hangingPunct="1">
        <a:lnSpc>
          <a:spcPct val="90000"/>
        </a:lnSpc>
        <a:spcBef>
          <a:spcPts val="1000"/>
        </a:spcBef>
        <a:spcAft>
          <a:spcPts val="0"/>
        </a:spcAft>
        <a:buSzPct val="100000"/>
        <a:buFont typeface="Arial" pitchFamily="34"/>
        <a:buChar char="•"/>
        <a:tabLst/>
        <a:defRPr lang="de-DE" sz="2800" b="0" i="0" u="none" strike="noStrike" kern="1200" cap="none" spc="0" baseline="0">
          <a:solidFill>
            <a:srgbClr val="000000"/>
          </a:solidFill>
          <a:uFillTx/>
          <a:latin typeface="Calibri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1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.jp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2.jp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44.svg"/><Relationship Id="rId4" Type="http://schemas.openxmlformats.org/officeDocument/2006/relationships/image" Target="../media/image15.png"/><Relationship Id="rId9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2.jpg"/><Relationship Id="rId10" Type="http://schemas.openxmlformats.org/officeDocument/2006/relationships/image" Target="../media/image10.svg"/><Relationship Id="rId4" Type="http://schemas.openxmlformats.org/officeDocument/2006/relationships/image" Target="../media/image4.sv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2.jpg"/><Relationship Id="rId4" Type="http://schemas.openxmlformats.org/officeDocument/2006/relationships/image" Target="../media/image22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jp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.jp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4" name="Stern: 5 Zacken 3">
            <a:extLst>
              <a:ext uri="{FF2B5EF4-FFF2-40B4-BE49-F238E27FC236}">
                <a16:creationId xmlns:a16="http://schemas.microsoft.com/office/drawing/2014/main" id="{2E5E8142-2E3B-A4D0-72CB-DB826D673424}"/>
              </a:ext>
            </a:extLst>
          </p:cNvPr>
          <p:cNvSpPr/>
          <p:nvPr/>
        </p:nvSpPr>
        <p:spPr>
          <a:xfrm>
            <a:off x="11973726" y="0"/>
            <a:ext cx="218049" cy="196947"/>
          </a:xfrm>
          <a:prstGeom prst="star5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EE40E5B-E093-8CA6-5D7C-335278F76A0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9D7A8936-445B-0C4E-2D7E-27BE925DA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70622" y="987423"/>
            <a:ext cx="4997324" cy="4873623"/>
          </a:xfrm>
        </p:spPr>
      </p:pic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4DF7492-9855-9E42-DBBA-12700FD7DA64}"/>
              </a:ext>
            </a:extLst>
          </p:cNvPr>
          <p:cNvSpPr txBox="1"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2D80499-FE66-CE70-FCF2-1CC46AE706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091A95B6-70DA-02D8-6F36-8962C02F16B9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68E4AF4-D058-99D5-7B72-D9A7BB628CD4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793772FD-F35F-CDE6-ECB5-A35B851811ED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2A882590-564D-F2A1-3B10-D0577598E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51E39C9E-FD02-36A5-5C8C-A8374B528F57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C84D2ABD-21B3-D349-D136-C7A8D02832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900FFB9-DBD6-6BE1-14E0-8BCDB03A77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BD647A2E-358E-6D55-1D81-2E096A3604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959758-AD88-5098-86BF-7DAB3130A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690714F5-7920-15C2-49B0-9807B348B6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5EE2FDD7-57B7-92F9-37E1-09F3787842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F636FD5-F6EF-B42E-9263-0B7B64C48F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0381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F774B9F-35C0-46F6-A397-C25B34966E8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5EDE8708-1AC4-632D-D318-97EE1D999524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9" name="Inhaltsplatzhalter 18" descr="Eine leuchtende Glühbirne zwischen Reihen von unbeleuchteten Glühbirnen">
            <a:extLst>
              <a:ext uri="{FF2B5EF4-FFF2-40B4-BE49-F238E27FC236}">
                <a16:creationId xmlns:a16="http://schemas.microsoft.com/office/drawing/2014/main" id="{54611BA7-E380-841E-512A-5192F5BF3FB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9AA84C3-049E-4F61-11A6-EFCEEB20F2B7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632DBC5B-01E3-D6BB-E4AF-CE72CE28F64D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66A2DE3-BBAC-7D81-08CD-B1F3DEA824F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FF08003-C4BB-AE3F-8FF2-4AAAA30D6F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82FBB627-96CF-B6B1-4F94-D959D31CD41F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D1FF05B-C0E3-4469-ECCC-DCE90C342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095C74B-A52D-7487-B6D1-A348C814C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2" name="Grafik 11">
            <a:extLst>
              <a:ext uri="{FF2B5EF4-FFF2-40B4-BE49-F238E27FC236}">
                <a16:creationId xmlns:a16="http://schemas.microsoft.com/office/drawing/2014/main" id="{9EBE58D1-DA40-248C-5BC8-61B0893EDC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4F7636EB-8E94-F98B-A47A-3FBA53D699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1E6963B-0F7E-E4E5-7068-D424CDDBB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0074E458-35D3-4E2D-373C-A1A25CB08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4F9B1B27-F824-8EC2-2C19-015C00ABB0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28D35F24-3234-551E-F354-65F1B4674D25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A75692F-7AF7-1177-DABA-C3694D2340ED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83659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Nahaufnahme eines weißen und gelben Holzlineals">
            <a:extLst>
              <a:ext uri="{FF2B5EF4-FFF2-40B4-BE49-F238E27FC236}">
                <a16:creationId xmlns:a16="http://schemas.microsoft.com/office/drawing/2014/main" id="{73087FAE-5117-2A34-8A6D-7D84BA08D730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825200"/>
            <a:ext cx="4680000" cy="3510000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6F1C0B89-2ECD-F13A-CD3C-2EDC02B1B136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E5A9176-CC7A-05AC-7701-CD3C857C6A2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41E21D85-7B83-F4BF-CDA5-44E0D480FD93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290B0716-AD6C-12B7-2908-4AC49491C6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1F65C82-09AC-AE13-BEBF-14C03977C0FA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BD80D22A-06F0-20A2-A888-FD1ED9A3B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34599253-3DD9-C13F-5F9C-31115AAF6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334DF049-BD00-B3BA-D5FB-A336654220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36F2520-6F96-1EA3-AD8A-3A3059E24B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6260EA0-D2B8-BCAD-E3DB-D0EF21204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9E55108-809E-BB70-6F66-13AE46C399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2947358-F0CC-C9DF-4D4C-0C2B467203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4706414-B7FC-C90F-CB14-126F752AB48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1E6E3DD1-5C32-7653-BBA9-4289A280944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5611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9" name="Inhaltsplatzhalter 8" descr="Hände, die sich gegenseitig halten">
            <a:extLst>
              <a:ext uri="{FF2B5EF4-FFF2-40B4-BE49-F238E27FC236}">
                <a16:creationId xmlns:a16="http://schemas.microsoft.com/office/drawing/2014/main" id="{758B0132-61B6-D755-9786-540D43DB80A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8" y="1825200"/>
            <a:ext cx="4680000" cy="3363702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07E83DEC-8DEB-6ABC-6E34-8B9F80FCE00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07F48BD6-9E19-CDAB-A1A5-20100F52EFD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7D54DF33-20ED-960E-5F2E-BB4EA9AA9451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fik 7">
            <a:extLst>
              <a:ext uri="{FF2B5EF4-FFF2-40B4-BE49-F238E27FC236}">
                <a16:creationId xmlns:a16="http://schemas.microsoft.com/office/drawing/2014/main" id="{567FE841-4B2F-8EB0-5075-A51E23D72B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5D7980F6-AFE5-7BE2-EBAA-2069DD6BFD02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76D481D8-1213-CB8C-520C-39DAB6CE7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CBE3F492-6A30-F119-48E3-202312BD6B1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D5689A78-6690-32DE-858C-52F8F4C093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5FB91902-3ED6-1A2E-FAB6-B47850BB5A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6176E3D-31E6-C1B4-6ED1-883591B49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4595716-DF7D-4C51-B3D2-9F1580D31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DBE8FDA-13AE-210B-79A6-D2B97579F6C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4419C027-9EE6-BDCB-E5E2-E2B97FF5FF20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2807DB40-85A3-463C-72E8-E67A33BC3FE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1984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8" name="Inhaltsplatzhalter 7" descr="Auf eine interessante Felsformation zuführende Fahrbahn">
            <a:extLst>
              <a:ext uri="{FF2B5EF4-FFF2-40B4-BE49-F238E27FC236}">
                <a16:creationId xmlns:a16="http://schemas.microsoft.com/office/drawing/2014/main" id="{5EBB62FB-95CB-F619-ACE9-C8894BC6C585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199" y="1825099"/>
            <a:ext cx="4680000" cy="3123806"/>
          </a:xfr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307689EA-DC7D-C461-8C0C-F4695449E2B9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5A52272E-7CA2-20EC-B34F-ED1BE477D3A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C5936BE0-954A-C32D-656E-C8F59B010682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04C50D8E-68C5-B4B3-A194-403890AD66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36A6E15-9DB2-4A05-98B5-D8A5F7E1DB79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33A77FA-151A-54E4-B6F8-DB2593680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54FF9B00-81A2-12FA-6872-F25EE60351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3" name="Grafik 12">
            <a:extLst>
              <a:ext uri="{FF2B5EF4-FFF2-40B4-BE49-F238E27FC236}">
                <a16:creationId xmlns:a16="http://schemas.microsoft.com/office/drawing/2014/main" id="{B4629617-CF75-5FF8-FDA0-BF731CB81D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9E0EF625-AE53-CB7D-0AA2-81D072E94A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1D36B06C-DB06-6FE5-1B3D-C710D654DE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6D8FC83C-0759-5DCF-9A1A-FF76182E7B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3E52533E-6813-82EB-E177-F9FF67752A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3570E667-3CEC-180E-B6C9-7773E3F682EC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22258744-A5CF-36E5-8B5E-BE1F2F5EF08A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82533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303AE9-618F-C1C7-DBC5-E350E8DE058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ZIELSETZUNG</a:t>
            </a:r>
            <a:endParaRPr lang="de-DE" sz="40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8F596DB-1E30-CA4A-D54A-26BD6533CFB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S</a:t>
            </a:r>
            <a:r>
              <a:rPr lang="de-DE" dirty="0"/>
              <a:t>pezifisch</a:t>
            </a:r>
          </a:p>
          <a:p>
            <a:pPr marL="0" lvl="0" indent="0">
              <a:buNone/>
            </a:pPr>
            <a:r>
              <a:rPr lang="de-DE" dirty="0">
                <a:solidFill>
                  <a:srgbClr val="FF0000"/>
                </a:solidFill>
              </a:rPr>
              <a:t>M</a:t>
            </a:r>
            <a:r>
              <a:rPr lang="de-DE" dirty="0"/>
              <a:t>essbar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A</a:t>
            </a:r>
            <a:r>
              <a:rPr lang="de-DE" dirty="0"/>
              <a:t>kzeptiert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R</a:t>
            </a:r>
            <a:r>
              <a:rPr lang="de-DE" dirty="0"/>
              <a:t>ealistisch</a:t>
            </a:r>
          </a:p>
          <a:p>
            <a:pPr marL="0" indent="0">
              <a:buNone/>
            </a:pPr>
            <a:r>
              <a:rPr lang="de-DE" dirty="0">
                <a:solidFill>
                  <a:srgbClr val="FF0000"/>
                </a:solidFill>
              </a:rPr>
              <a:t>T</a:t>
            </a:r>
            <a:r>
              <a:rPr lang="de-DE" dirty="0"/>
              <a:t>ime Bound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933AB15-A2C7-2058-3FB7-DC42EBC97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11" name="Inhaltsplatzhalter 10">
            <a:extLst>
              <a:ext uri="{FF2B5EF4-FFF2-40B4-BE49-F238E27FC236}">
                <a16:creationId xmlns:a16="http://schemas.microsoft.com/office/drawing/2014/main" id="{CCD26B2E-6A1F-370B-54A7-38CD65916BF4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729689" y="2359893"/>
            <a:ext cx="3391373" cy="2438740"/>
          </a:xfr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0C449F2-8C33-42CF-0526-B0772C48724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63CD07D7-C9D6-9A6E-173D-0AB3DD705872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388E4F87-EFC7-6E53-D67E-7A18D69CCE4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ADCB28A9-45E0-7B57-9BB9-9640CD131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F3554542-2FAB-A729-5259-7AD3CA6C13A6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83794A4A-9FCB-D7EE-6FE7-DB1B603CC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D8DE844B-6069-AAE5-EAA6-DE5C8BF9E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579F6036-DE87-88A2-8B63-349663042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70EB90CC-301E-DADE-0E53-0BF2C730F1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0568D71-1C3A-5A63-58F9-CEEF23A955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E78ADA8F-DAD6-0A60-203A-24D6F6B27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EA01407A-1FA3-28E2-D512-C867704BA9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5506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AF031FB-A553-6C51-0BA9-30725EB428D7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F6F90513-6307-EB07-D3C2-FD697A021DF3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19619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PLANUNG</a:t>
            </a:r>
          </a:p>
        </p:txBody>
      </p:sp>
      <p:pic>
        <p:nvPicPr>
          <p:cNvPr id="3" name="Inhaltsplatzhalter 5">
            <a:extLst>
              <a:ext uri="{FF2B5EF4-FFF2-40B4-BE49-F238E27FC236}">
                <a16:creationId xmlns:a16="http://schemas.microsoft.com/office/drawing/2014/main" id="{5CCC5B29-8414-A411-5948-4B417584CA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3" y="2292848"/>
            <a:ext cx="5181603" cy="3416893"/>
          </a:xfr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14A3D84-C65E-9B9D-D390-4A9C348089FE}"/>
              </a:ext>
            </a:extLst>
          </p:cNvPr>
          <p:cNvSpPr txBox="1"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de-DE" dirty="0"/>
              <a:t>Zielplattfort</a:t>
            </a:r>
          </a:p>
          <a:p>
            <a:r>
              <a:rPr lang="de-DE" dirty="0"/>
              <a:t>Architektur und Nutzwertanalyse</a:t>
            </a:r>
          </a:p>
          <a:p>
            <a:r>
              <a:rPr lang="de-DE" dirty="0"/>
              <a:t>GUI</a:t>
            </a:r>
          </a:p>
          <a:p>
            <a:r>
              <a:rPr lang="de-DE" dirty="0"/>
              <a:t>Datenmodell</a:t>
            </a:r>
          </a:p>
          <a:p>
            <a:r>
              <a:rPr lang="de-DE" dirty="0"/>
              <a:t>Geschäftslogik</a:t>
            </a:r>
          </a:p>
          <a:p>
            <a:r>
              <a:rPr lang="de-DE" dirty="0"/>
              <a:t>QA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2C8A1DB-7853-EB41-FDBF-CF9F021C0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17179" y="5958063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2C8A1DB-7853-EB41-FDBF-CF9F021C0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132" y="5970446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90EB02EF-9EC1-AD2B-D7DD-868B239EC9FE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071" y="1337904"/>
            <a:ext cx="7659858" cy="4182192"/>
          </a:xfrm>
          <a:prstGeom prst="rect">
            <a:avLst/>
          </a:prstGeom>
        </p:spPr>
      </p:pic>
      <p:sp>
        <p:nvSpPr>
          <p:cNvPr id="9" name="Pfeil: nach links 8">
            <a:extLst>
              <a:ext uri="{FF2B5EF4-FFF2-40B4-BE49-F238E27FC236}">
                <a16:creationId xmlns:a16="http://schemas.microsoft.com/office/drawing/2014/main" id="{165236C1-CF95-B2F9-DB3B-D2F25607CDCA}"/>
              </a:ext>
            </a:extLst>
          </p:cNvPr>
          <p:cNvSpPr/>
          <p:nvPr/>
        </p:nvSpPr>
        <p:spPr>
          <a:xfrm>
            <a:off x="7850796" y="4764566"/>
            <a:ext cx="636059" cy="289100"/>
          </a:xfrm>
          <a:prstGeom prst="lef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704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de-DE" sz="4000" b="1" dirty="0"/>
              <a:t>IMPLEMENTIERUNG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2C8A1DB-7853-EB41-FDBF-CF9F021C0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1132" y="5970446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2B27827-1E06-534E-A0B6-1C45A8E06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2491" y="2839359"/>
            <a:ext cx="4453999" cy="2353453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C82A8D89-92BB-D303-33D6-A56BAA24DB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7323" y="1316385"/>
            <a:ext cx="934151" cy="112424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25468BB6-68A7-6C64-C21C-40CC10393E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461" y="3014743"/>
            <a:ext cx="4733607" cy="2178071"/>
          </a:xfrm>
          <a:prstGeom prst="rect">
            <a:avLst/>
          </a:prstGeom>
        </p:spPr>
      </p:pic>
      <p:sp>
        <p:nvSpPr>
          <p:cNvPr id="16" name="Pfeil: nach rechts 15">
            <a:extLst>
              <a:ext uri="{FF2B5EF4-FFF2-40B4-BE49-F238E27FC236}">
                <a16:creationId xmlns:a16="http://schemas.microsoft.com/office/drawing/2014/main" id="{17D28957-5AB3-4746-9C2D-B680BBE5723F}"/>
              </a:ext>
            </a:extLst>
          </p:cNvPr>
          <p:cNvSpPr/>
          <p:nvPr/>
        </p:nvSpPr>
        <p:spPr>
          <a:xfrm rot="12417823">
            <a:off x="6739944" y="2237645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: nach rechts 16">
            <a:extLst>
              <a:ext uri="{FF2B5EF4-FFF2-40B4-BE49-F238E27FC236}">
                <a16:creationId xmlns:a16="http://schemas.microsoft.com/office/drawing/2014/main" id="{084C7D96-95F0-30D0-C706-A6420E3DE197}"/>
              </a:ext>
            </a:extLst>
          </p:cNvPr>
          <p:cNvSpPr/>
          <p:nvPr/>
        </p:nvSpPr>
        <p:spPr>
          <a:xfrm rot="8837745">
            <a:off x="4017594" y="2250738"/>
            <a:ext cx="1154278" cy="22589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454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S</a:t>
            </a:r>
            <a:r>
              <a:rPr lang="de-DE" sz="4000" b="1" dirty="0"/>
              <a:t>OLL-IST VERGLEICH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2C8A1DB-7853-EB41-FDBF-CF9F021C0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3512" y="5979862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endParaRPr lang="de-DE" sz="6600" dirty="0"/>
          </a:p>
          <a:p>
            <a:pPr marL="0" indent="0">
              <a:buNone/>
            </a:pPr>
            <a:r>
              <a:rPr lang="de-DE" sz="6600" dirty="0"/>
              <a:t>   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0ADFCC54-D14B-6B11-BB26-0A289DD32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4465" y="2507914"/>
            <a:ext cx="5801535" cy="241968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A590193-282C-F83C-665F-45A8F89D6E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72200" y="1863915"/>
            <a:ext cx="4610743" cy="152421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A68F27D6-F06F-C8E7-3D22-026B82051D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5251" y="3580706"/>
            <a:ext cx="4439270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9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/>
            <a:endParaRPr lang="de-DE" dirty="0"/>
          </a:p>
        </p:txBody>
      </p:sp>
      <p:pic>
        <p:nvPicPr>
          <p:cNvPr id="6" name="Grafik 5" descr="Sonnenbeschienene Bucht mit Wasser">
            <a:extLst>
              <a:ext uri="{FF2B5EF4-FFF2-40B4-BE49-F238E27FC236}">
                <a16:creationId xmlns:a16="http://schemas.microsoft.com/office/drawing/2014/main" id="{6EC2BCB2-A748-2803-218A-DB81BBA20B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189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279AA6-715E-D54D-413A-916F242C705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it-IT" sz="4000" b="1" dirty="0"/>
              <a:t>PROJEKTABSCHLUSS &amp; FAZIT</a:t>
            </a:r>
            <a:endParaRPr lang="de-DE" sz="4000" b="1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C313E20-8450-DC6C-2B79-97B033095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E1182189-1B39-3469-9149-0063BF9A2168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796E83FD-095A-12C1-75E0-5386B848F820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15FFA443-FC6D-200F-11F8-6B9B97C6AD2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0C26ADEB-CD0A-51CC-D1C5-928C0CEA46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DC6EB5CD-BAE0-71C7-40E9-8633036E0C6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2A51E97A-E4BA-4F94-C83B-0CB2C1B02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721432A2-0E52-D70B-861D-79FAB1EC6C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F065CEB8-4B29-675F-457D-884605702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45690A76-0C42-A11C-048B-F30158FC9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BDF804F1-E7AA-EDED-C997-40C6E8EC1C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0E5444D-53E1-3DC9-38CE-0EBE71C721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D2C8A1DB-7853-EB41-FDBF-CF9F021C06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8518" y="5952066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A414B110-6039-D426-B8F2-579274F3710E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7903FB47-8C98-A84C-0B1B-3A7A17E86F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98F193-6748-3430-5AA4-F3964A6655D1}"/>
              </a:ext>
            </a:extLst>
          </p:cNvPr>
          <p:cNvSpPr>
            <a:spLocks noGrp="1"/>
          </p:cNvSpPr>
          <p:nvPr>
            <p:ph idx="2"/>
          </p:nvPr>
        </p:nvSpPr>
        <p:spPr/>
        <p:txBody>
          <a:bodyPr/>
          <a:lstStyle/>
          <a:p>
            <a:r>
              <a:rPr lang="it-IT" dirty="0" err="1"/>
              <a:t>Abschlussmeeting</a:t>
            </a:r>
            <a:endParaRPr lang="it-IT" dirty="0"/>
          </a:p>
          <a:p>
            <a:r>
              <a:rPr lang="it-IT" dirty="0" err="1"/>
              <a:t>Übergabe</a:t>
            </a:r>
            <a:r>
              <a:rPr lang="it-IT" dirty="0"/>
              <a:t>-Deployment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 err="1"/>
              <a:t>Projketziel</a:t>
            </a:r>
            <a:r>
              <a:rPr lang="it-IT" dirty="0"/>
              <a:t> </a:t>
            </a:r>
            <a:r>
              <a:rPr lang="it-IT" dirty="0" err="1"/>
              <a:t>wurde</a:t>
            </a:r>
            <a:r>
              <a:rPr lang="it-IT" dirty="0"/>
              <a:t> </a:t>
            </a:r>
            <a:r>
              <a:rPr lang="it-IT" dirty="0" err="1"/>
              <a:t>erreicht</a:t>
            </a:r>
            <a:endParaRPr lang="it-IT" dirty="0"/>
          </a:p>
          <a:p>
            <a:r>
              <a:rPr lang="it-IT" dirty="0"/>
              <a:t>Lesson </a:t>
            </a:r>
            <a:r>
              <a:rPr lang="it-IT" dirty="0" err="1"/>
              <a:t>learned</a:t>
            </a:r>
            <a:endParaRPr lang="it-IT" dirty="0"/>
          </a:p>
          <a:p>
            <a:r>
              <a:rPr lang="it-IT" dirty="0" err="1"/>
              <a:t>Ausblick</a:t>
            </a:r>
            <a:endParaRPr lang="it-IT" dirty="0"/>
          </a:p>
        </p:txBody>
      </p:sp>
      <p:pic>
        <p:nvPicPr>
          <p:cNvPr id="10" name="Grafik 9" descr="Kopf mit Zahnrädern mit einfarbiger Füllung">
            <a:extLst>
              <a:ext uri="{FF2B5EF4-FFF2-40B4-BE49-F238E27FC236}">
                <a16:creationId xmlns:a16="http://schemas.microsoft.com/office/drawing/2014/main" id="{A1F6F9A1-9F3D-6303-DD63-0CC429E5215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11341" y="3539535"/>
            <a:ext cx="1192236" cy="1192236"/>
          </a:xfrm>
          <a:prstGeom prst="rect">
            <a:avLst/>
          </a:prstGeom>
        </p:spPr>
      </p:pic>
      <p:pic>
        <p:nvPicPr>
          <p:cNvPr id="12" name="Grafik 11" descr="Sitzungssaal mit einfarbiger Füllung">
            <a:extLst>
              <a:ext uri="{FF2B5EF4-FFF2-40B4-BE49-F238E27FC236}">
                <a16:creationId xmlns:a16="http://schemas.microsoft.com/office/drawing/2014/main" id="{30625865-E250-CCA5-7FE6-B064E5B7DD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21147" y="1580081"/>
            <a:ext cx="1686326" cy="168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8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3" y="1122360"/>
            <a:ext cx="9144000" cy="2971337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Vielen Dank</a:t>
            </a:r>
            <a:br>
              <a:rPr lang="de-DE" dirty="0"/>
            </a:br>
            <a:r>
              <a:rPr lang="de-DE" dirty="0"/>
              <a:t>für Ihre Aufmerksamkeit!</a:t>
            </a:r>
            <a:br>
              <a:rPr lang="de-DE" dirty="0"/>
            </a:br>
            <a:br>
              <a:rPr lang="de-DE" sz="2700" dirty="0"/>
            </a:br>
            <a:r>
              <a:rPr lang="de-DE" sz="2700" dirty="0"/>
              <a:t>Quellen: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4368730"/>
            <a:ext cx="9144000" cy="1655758"/>
          </a:xfrm>
        </p:spPr>
        <p:txBody>
          <a:bodyPr>
            <a:normAutofit lnSpcReduction="10000"/>
          </a:bodyPr>
          <a:lstStyle/>
          <a:p>
            <a:pPr lvl="0">
              <a:lnSpc>
                <a:spcPct val="100000"/>
              </a:lnSpc>
            </a:pPr>
            <a:r>
              <a:rPr lang="de-DE" dirty="0"/>
              <a:t>Microsoft Archivbilder</a:t>
            </a:r>
            <a:br>
              <a:rPr lang="de-DE" dirty="0"/>
            </a:br>
            <a:r>
              <a:rPr lang="de-DE" dirty="0"/>
              <a:t>		asci-systemhaus.de		</a:t>
            </a:r>
            <a:br>
              <a:rPr lang="de-DE" dirty="0"/>
            </a:br>
            <a:r>
              <a:rPr lang="de-DE" dirty="0"/>
              <a:t>Sy</a:t>
            </a:r>
            <a:r>
              <a:rPr lang="de-DE" dirty="0">
                <a:solidFill>
                  <a:srgbClr val="FF0000"/>
                </a:solidFill>
              </a:rPr>
              <a:t>ABO</a:t>
            </a:r>
            <a:r>
              <a:rPr lang="de-DE" sz="2400" dirty="0"/>
              <a:t>	</a:t>
            </a:r>
          </a:p>
          <a:p>
            <a:pPr lvl="0">
              <a:lnSpc>
                <a:spcPct val="100000"/>
              </a:lnSpc>
            </a:pPr>
            <a:r>
              <a:rPr lang="de-DE" dirty="0"/>
              <a:t>	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95ADC08A-FB2A-DF97-BF9A-B4FC2742D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380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7EA484-FB45-7DDA-1C83-33FD2880A7C9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Danke Seite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0F4D24D-B685-820C-4487-0B9373016589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/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D5AB143-A2F7-0DAD-189A-85345F837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752475"/>
            <a:ext cx="9525000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908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992C5-ED75-3F5B-1E36-FAC27FB34A9B}"/>
              </a:ext>
            </a:extLst>
          </p:cNvPr>
          <p:cNvSpPr txBox="1"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/>
            <a:r>
              <a:rPr lang="de-DE" dirty="0"/>
              <a:t>Importprofil-Tool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B751BB8-CD8F-4894-C619-609319E000D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524003" y="3602041"/>
            <a:ext cx="9144000" cy="449454"/>
          </a:xfrm>
        </p:spPr>
        <p:txBody>
          <a:bodyPr>
            <a:normAutofit/>
          </a:bodyPr>
          <a:lstStyle/>
          <a:p>
            <a:pPr lvl="0"/>
            <a:r>
              <a:rPr lang="de-DE" dirty="0"/>
              <a:t>Verwaltung von Profilen für den Import von Schülerdaten</a:t>
            </a:r>
          </a:p>
          <a:p>
            <a:pPr lvl="0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4B271B7-8F20-CE94-5D2B-394C5098DD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508" y="1118845"/>
            <a:ext cx="2198984" cy="85027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E0DF7CF3-343F-7361-CFD2-F83900DF938C}"/>
              </a:ext>
            </a:extLst>
          </p:cNvPr>
          <p:cNvSpPr txBox="1"/>
          <p:nvPr/>
        </p:nvSpPr>
        <p:spPr>
          <a:xfrm>
            <a:off x="4031566" y="5352757"/>
            <a:ext cx="41288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de-DE" dirty="0"/>
              <a:t>Marco Garagna</a:t>
            </a:r>
          </a:p>
          <a:p>
            <a:pPr lvl="0" algn="ctr"/>
            <a:r>
              <a:rPr lang="de-DE" dirty="0"/>
              <a:t>ASCI Systemhaus GmbH</a:t>
            </a:r>
          </a:p>
        </p:txBody>
      </p:sp>
    </p:spTree>
    <p:extLst>
      <p:ext uri="{BB962C8B-B14F-4D97-AF65-F5344CB8AC3E}">
        <p14:creationId xmlns:p14="http://schemas.microsoft.com/office/powerpoint/2010/main" val="952401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3" y="365129"/>
            <a:ext cx="2488806" cy="1325559"/>
          </a:xfrm>
        </p:spPr>
        <p:txBody>
          <a:bodyPr>
            <a:normAutofit/>
          </a:bodyPr>
          <a:lstStyle/>
          <a:p>
            <a:r>
              <a:rPr lang="de-DE" sz="4000" b="1" dirty="0"/>
              <a:t>AGENDA</a:t>
            </a:r>
          </a:p>
        </p:txBody>
      </p:sp>
      <p:pic>
        <p:nvPicPr>
          <p:cNvPr id="10" name="Grafik 9" descr="Gebäude mit einfarbiger Füllung">
            <a:extLst>
              <a:ext uri="{FF2B5EF4-FFF2-40B4-BE49-F238E27FC236}">
                <a16:creationId xmlns:a16="http://schemas.microsoft.com/office/drawing/2014/main" id="{FC08B235-C73B-3DA3-D025-6B199AA87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0647" y="1546913"/>
            <a:ext cx="587058" cy="587058"/>
          </a:xfrm>
          <a:prstGeom prst="rect">
            <a:avLst/>
          </a:prstGeom>
        </p:spPr>
      </p:pic>
      <p:pic>
        <p:nvPicPr>
          <p:cNvPr id="25" name="Grafik 24" descr="Volltreffer mit einfarbiger Füllung">
            <a:extLst>
              <a:ext uri="{FF2B5EF4-FFF2-40B4-BE49-F238E27FC236}">
                <a16:creationId xmlns:a16="http://schemas.microsoft.com/office/drawing/2014/main" id="{509D1F92-44DF-4135-222E-D86B18A42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0645" y="4619802"/>
            <a:ext cx="587059" cy="587059"/>
          </a:xfrm>
          <a:prstGeom prst="rect">
            <a:avLst/>
          </a:prstGeom>
        </p:spPr>
      </p:pic>
      <p:pic>
        <p:nvPicPr>
          <p:cNvPr id="27" name="Grafik 26" descr="Sanduhr abgelaufen mit einfarbiger Füllung">
            <a:extLst>
              <a:ext uri="{FF2B5EF4-FFF2-40B4-BE49-F238E27FC236}">
                <a16:creationId xmlns:a16="http://schemas.microsoft.com/office/drawing/2014/main" id="{A52793F2-F265-0620-5B53-6AC476387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7256" y="2803166"/>
            <a:ext cx="573836" cy="573836"/>
          </a:xfrm>
          <a:prstGeom prst="rect">
            <a:avLst/>
          </a:prstGeom>
        </p:spPr>
      </p:pic>
      <p:pic>
        <p:nvPicPr>
          <p:cNvPr id="29" name="Grafik 28" descr="Bodybuilder mit einfarbiger Füllung">
            <a:extLst>
              <a:ext uri="{FF2B5EF4-FFF2-40B4-BE49-F238E27FC236}">
                <a16:creationId xmlns:a16="http://schemas.microsoft.com/office/drawing/2014/main" id="{F342C140-DF85-B6C8-801C-3D88953C93C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0645" y="3408644"/>
            <a:ext cx="587059" cy="587059"/>
          </a:xfrm>
          <a:prstGeom prst="rect">
            <a:avLst/>
          </a:prstGeom>
        </p:spPr>
      </p:pic>
      <p:pic>
        <p:nvPicPr>
          <p:cNvPr id="31" name="Grafik 30" descr="Präsentation mit Balkendiagramm mit einfarbiger Füllung">
            <a:extLst>
              <a:ext uri="{FF2B5EF4-FFF2-40B4-BE49-F238E27FC236}">
                <a16:creationId xmlns:a16="http://schemas.microsoft.com/office/drawing/2014/main" id="{0B51D6AF-5E67-FF75-1FBF-FB6A69AA7D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4804" y="3954652"/>
            <a:ext cx="681755" cy="681755"/>
          </a:xfrm>
          <a:prstGeom prst="rect">
            <a:avLst/>
          </a:prstGeom>
        </p:spPr>
      </p:pic>
      <p:pic>
        <p:nvPicPr>
          <p:cNvPr id="33" name="Grafik 32" descr="Mikroskop mit einfarbiger Füllung">
            <a:extLst>
              <a:ext uri="{FF2B5EF4-FFF2-40B4-BE49-F238E27FC236}">
                <a16:creationId xmlns:a16="http://schemas.microsoft.com/office/drawing/2014/main" id="{30906F21-B477-E96C-133E-5C8B750C50E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4717" y="2162270"/>
            <a:ext cx="587059" cy="587059"/>
          </a:xfrm>
          <a:prstGeom prst="rect">
            <a:avLst/>
          </a:prstGeom>
        </p:spPr>
      </p:pic>
      <p:cxnSp>
        <p:nvCxnSpPr>
          <p:cNvPr id="4" name="Gerader Verbinder 3">
            <a:extLst>
              <a:ext uri="{FF2B5EF4-FFF2-40B4-BE49-F238E27FC236}">
                <a16:creationId xmlns:a16="http://schemas.microsoft.com/office/drawing/2014/main" id="{41422B11-D5D8-19D7-A089-5886F4254DC0}"/>
              </a:ext>
            </a:extLst>
          </p:cNvPr>
          <p:cNvCxnSpPr>
            <a:cxnSpLocks/>
          </p:cNvCxnSpPr>
          <p:nvPr/>
        </p:nvCxnSpPr>
        <p:spPr>
          <a:xfrm>
            <a:off x="513471" y="2147533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49781C35-FAB0-4785-FE8A-EDB70A6B7B52}"/>
              </a:ext>
            </a:extLst>
          </p:cNvPr>
          <p:cNvSpPr txBox="1"/>
          <p:nvPr/>
        </p:nvSpPr>
        <p:spPr>
          <a:xfrm>
            <a:off x="1679158" y="1785648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VORSTELLUNG</a:t>
            </a:r>
          </a:p>
          <a:p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9E8B1A43-16FE-275D-DD2D-3B88E8AB040D}"/>
              </a:ext>
            </a:extLst>
          </p:cNvPr>
          <p:cNvCxnSpPr>
            <a:cxnSpLocks/>
          </p:cNvCxnSpPr>
          <p:nvPr/>
        </p:nvCxnSpPr>
        <p:spPr>
          <a:xfrm>
            <a:off x="513471" y="2761716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>
            <a:extLst>
              <a:ext uri="{FF2B5EF4-FFF2-40B4-BE49-F238E27FC236}">
                <a16:creationId xmlns:a16="http://schemas.microsoft.com/office/drawing/2014/main" id="{8A35BB06-F5B0-A500-C7B5-2858FE07094F}"/>
              </a:ext>
            </a:extLst>
          </p:cNvPr>
          <p:cNvSpPr txBox="1"/>
          <p:nvPr/>
        </p:nvSpPr>
        <p:spPr>
          <a:xfrm>
            <a:off x="1679158" y="2399831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ANALYSE</a:t>
            </a:r>
          </a:p>
          <a:p>
            <a:endParaRPr lang="de-DE" dirty="0"/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E2F09692-77E8-9978-60C4-C8A30291D707}"/>
              </a:ext>
            </a:extLst>
          </p:cNvPr>
          <p:cNvCxnSpPr>
            <a:cxnSpLocks/>
          </p:cNvCxnSpPr>
          <p:nvPr/>
        </p:nvCxnSpPr>
        <p:spPr>
          <a:xfrm>
            <a:off x="513471" y="3375898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94B2185F-5723-B51C-6047-432C44A2B1F8}"/>
              </a:ext>
            </a:extLst>
          </p:cNvPr>
          <p:cNvSpPr txBox="1"/>
          <p:nvPr/>
        </p:nvSpPr>
        <p:spPr>
          <a:xfrm>
            <a:off x="1679158" y="3014013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PLANUNG</a:t>
            </a:r>
          </a:p>
          <a:p>
            <a:endParaRPr lang="de-DE" dirty="0"/>
          </a:p>
        </p:txBody>
      </p: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2C3DA159-D945-78F5-185F-5C41E82ABC84}"/>
              </a:ext>
            </a:extLst>
          </p:cNvPr>
          <p:cNvCxnSpPr>
            <a:cxnSpLocks/>
          </p:cNvCxnSpPr>
          <p:nvPr/>
        </p:nvCxnSpPr>
        <p:spPr>
          <a:xfrm>
            <a:off x="513471" y="3978727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D8106D82-5C74-F27E-FEBF-93BF61ADFD58}"/>
              </a:ext>
            </a:extLst>
          </p:cNvPr>
          <p:cNvSpPr txBox="1"/>
          <p:nvPr/>
        </p:nvSpPr>
        <p:spPr>
          <a:xfrm>
            <a:off x="1679158" y="3616842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UMSETZUNG</a:t>
            </a:r>
          </a:p>
          <a:p>
            <a:endParaRPr lang="de-DE" dirty="0"/>
          </a:p>
        </p:txBody>
      </p:sp>
      <p:cxnSp>
        <p:nvCxnSpPr>
          <p:cNvPr id="24" name="Gerader Verbinder 23">
            <a:extLst>
              <a:ext uri="{FF2B5EF4-FFF2-40B4-BE49-F238E27FC236}">
                <a16:creationId xmlns:a16="http://schemas.microsoft.com/office/drawing/2014/main" id="{541F2CC9-87C2-4DF0-1C4B-CC8E1A1978AE}"/>
              </a:ext>
            </a:extLst>
          </p:cNvPr>
          <p:cNvCxnSpPr>
            <a:cxnSpLocks/>
          </p:cNvCxnSpPr>
          <p:nvPr/>
        </p:nvCxnSpPr>
        <p:spPr>
          <a:xfrm>
            <a:off x="513471" y="4592910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feld 25">
            <a:extLst>
              <a:ext uri="{FF2B5EF4-FFF2-40B4-BE49-F238E27FC236}">
                <a16:creationId xmlns:a16="http://schemas.microsoft.com/office/drawing/2014/main" id="{7D1C546D-E179-CD78-C258-5ADAC6E37902}"/>
              </a:ext>
            </a:extLst>
          </p:cNvPr>
          <p:cNvSpPr txBox="1"/>
          <p:nvPr/>
        </p:nvSpPr>
        <p:spPr>
          <a:xfrm>
            <a:off x="1046559" y="4232820"/>
            <a:ext cx="2704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/>
              <a:t>AUSWERTUNG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57AF163E-56C8-373D-3558-9F61F768ACAC}"/>
              </a:ext>
            </a:extLst>
          </p:cNvPr>
          <p:cNvCxnSpPr>
            <a:cxnSpLocks/>
          </p:cNvCxnSpPr>
          <p:nvPr/>
        </p:nvCxnSpPr>
        <p:spPr>
          <a:xfrm>
            <a:off x="513471" y="5207092"/>
            <a:ext cx="9460523" cy="0"/>
          </a:xfrm>
          <a:prstGeom prst="line">
            <a:avLst/>
          </a:prstGeom>
          <a:ln w="127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389FA125-BAC2-995F-B39F-C79BC5385648}"/>
              </a:ext>
            </a:extLst>
          </p:cNvPr>
          <p:cNvSpPr txBox="1"/>
          <p:nvPr/>
        </p:nvSpPr>
        <p:spPr>
          <a:xfrm>
            <a:off x="1679158" y="4845207"/>
            <a:ext cx="27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FAZIT</a:t>
            </a:r>
          </a:p>
          <a:p>
            <a:endParaRPr lang="de-DE" dirty="0"/>
          </a:p>
        </p:txBody>
      </p:sp>
      <p:pic>
        <p:nvPicPr>
          <p:cNvPr id="40" name="Grafik 39">
            <a:extLst>
              <a:ext uri="{FF2B5EF4-FFF2-40B4-BE49-F238E27FC236}">
                <a16:creationId xmlns:a16="http://schemas.microsoft.com/office/drawing/2014/main" id="{F0879AAD-C1F9-D714-525B-84024AA374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3" name="Gerader Verbinder 2">
            <a:extLst>
              <a:ext uri="{FF2B5EF4-FFF2-40B4-BE49-F238E27FC236}">
                <a16:creationId xmlns:a16="http://schemas.microsoft.com/office/drawing/2014/main" id="{8330D0FA-781F-084A-7673-BF116E762F73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A6D4676F-C6E8-A6A3-0D47-14A00253DA6C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82471EA8-8E0E-A7FD-50F4-A4C968E44659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>
            <a:extLst>
              <a:ext uri="{FF2B5EF4-FFF2-40B4-BE49-F238E27FC236}">
                <a16:creationId xmlns:a16="http://schemas.microsoft.com/office/drawing/2014/main" id="{13859C98-A536-CCE4-86FD-DC0688BC0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409B3A81-7E34-3866-C96A-E6EF8B9AFB8D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2D63969-F2BB-E70B-D16E-3B353706B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0D6C93F3-6C4F-3EDA-4E0F-04A21FA6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18" name="Grafik 17">
            <a:extLst>
              <a:ext uri="{FF2B5EF4-FFF2-40B4-BE49-F238E27FC236}">
                <a16:creationId xmlns:a16="http://schemas.microsoft.com/office/drawing/2014/main" id="{CB231F20-FC91-04DA-C34C-3C6B09F47F9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3FB7BE37-A5D4-51AC-3507-18CA07495A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8546CFB3-AD69-A17E-0A41-9D41E542BD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DF6125C2-7918-9721-21F4-0396DDE6C20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BA1486A-0765-57F9-C750-4AAE03203A9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600434" y="5956825"/>
            <a:ext cx="765267" cy="582269"/>
          </a:xfrm>
          <a:prstGeom prst="rect">
            <a:avLst/>
          </a:prstGeom>
        </p:spPr>
      </p:pic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32068899-C6C5-CB14-322E-6F87946E9D0F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Freihandform: Form 41">
            <a:extLst>
              <a:ext uri="{FF2B5EF4-FFF2-40B4-BE49-F238E27FC236}">
                <a16:creationId xmlns:a16="http://schemas.microsoft.com/office/drawing/2014/main" id="{B460D26C-E1BA-B903-90C2-33E328AB402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8351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PRAKTIKUMSBETRIEB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69CB65FC-BD53-E34D-10D2-3C4220414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199" y="1771010"/>
            <a:ext cx="5181600" cy="2982863"/>
          </a:xfrm>
          <a:prstGeom prst="rect">
            <a:avLst/>
          </a:prstGeom>
        </p:spPr>
      </p:pic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CC9C940-0A94-A32A-4517-E51E20C5DA3B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/>
          <a:stretch>
            <a:fillRect/>
          </a:stretch>
        </p:blipFill>
        <p:spPr>
          <a:xfrm>
            <a:off x="6140408" y="1335078"/>
            <a:ext cx="5048955" cy="15051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BB67933D-3B34-CE03-19DF-FE7F083EF658}"/>
              </a:ext>
            </a:extLst>
          </p:cNvPr>
          <p:cNvSpPr txBox="1"/>
          <p:nvPr/>
        </p:nvSpPr>
        <p:spPr>
          <a:xfrm>
            <a:off x="6172198" y="2749818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Ticketing-Lösung für Abonnenten und     	Schülerverwaltung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3FE4C6F0-0A7E-868B-CBED-EA6CBB8EEC3B}"/>
              </a:ext>
            </a:extLst>
          </p:cNvPr>
          <p:cNvSpPr txBox="1"/>
          <p:nvPr/>
        </p:nvSpPr>
        <p:spPr>
          <a:xfrm>
            <a:off x="6172198" y="3571045"/>
            <a:ext cx="585414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Datenimport über eine VDV452-konforme 	Schnittstelle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0269BE3-8CDC-9BC5-9380-29D2469B632B}"/>
              </a:ext>
            </a:extLst>
          </p:cNvPr>
          <p:cNvSpPr txBox="1"/>
          <p:nvPr/>
        </p:nvSpPr>
        <p:spPr>
          <a:xfrm>
            <a:off x="6140407" y="4392271"/>
            <a:ext cx="58541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Statistische</a:t>
            </a:r>
            <a:r>
              <a:rPr lang="de-DE" dirty="0"/>
              <a:t> </a:t>
            </a:r>
            <a:r>
              <a:rPr lang="de-DE" sz="2400" dirty="0">
                <a:solidFill>
                  <a:srgbClr val="000000"/>
                </a:solidFill>
                <a:latin typeface="Calibri"/>
              </a:rPr>
              <a:t>Auswertungen</a:t>
            </a:r>
          </a:p>
        </p:txBody>
      </p: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38581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2393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DCDCF0C-5B81-32AA-A0D7-194E52CF6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IST-ANALYSE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6C3060D4-D9E7-88A5-29D9-90D2F5B23D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B462A7F4-1EFE-8E16-6941-761F1088996B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r Verbinder 21">
            <a:extLst>
              <a:ext uri="{FF2B5EF4-FFF2-40B4-BE49-F238E27FC236}">
                <a16:creationId xmlns:a16="http://schemas.microsoft.com/office/drawing/2014/main" id="{0B3C5BFD-BF69-9903-4688-D59DF0DC84A5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28DA8DC2-AB7E-285C-5B47-D49F9CD7E697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>
            <a:extLst>
              <a:ext uri="{FF2B5EF4-FFF2-40B4-BE49-F238E27FC236}">
                <a16:creationId xmlns:a16="http://schemas.microsoft.com/office/drawing/2014/main" id="{7CDA0A7D-DD74-C6CF-BB47-A2B62D5E5E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FF9B9AA2-DC54-257B-FA68-E17CD4A74885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248E3D3F-2FC7-10D6-F21F-9913B926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53589-79B4-37A5-3C83-21E5DE05BA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8" name="Grafik 27">
            <a:extLst>
              <a:ext uri="{FF2B5EF4-FFF2-40B4-BE49-F238E27FC236}">
                <a16:creationId xmlns:a16="http://schemas.microsoft.com/office/drawing/2014/main" id="{D7919D4E-902D-FE3E-6D08-081EF5637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554A6CF5-E00A-0BB8-F842-079DF61B6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E5C85A08-3497-0992-41A4-2FF953E372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4C054014-504D-6260-07AD-9D7BDDA246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D50C3D78-2233-0C83-95C1-785D6490A3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4016" y="5978499"/>
            <a:ext cx="765267" cy="582269"/>
          </a:xfrm>
          <a:prstGeom prst="rect">
            <a:avLst/>
          </a:prstGeom>
        </p:spPr>
      </p:pic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D9614CE5-B5EF-AA60-E430-D68CB259EB03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ihandform: Form 33">
            <a:extLst>
              <a:ext uri="{FF2B5EF4-FFF2-40B4-BE49-F238E27FC236}">
                <a16:creationId xmlns:a16="http://schemas.microsoft.com/office/drawing/2014/main" id="{A7AFE291-5292-BCD3-153F-C2E8D2E2C43F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F8A26CE3-A36E-0A68-F390-5E5E811599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sz="2400" dirty="0"/>
              <a:t>Probleme: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Mehrere Datenlieferanten mit eigenen Formaten.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Unzureichende Flexibilität.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Unterschiedliche Spaltenbezeichnungen und Zeichensätze.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de-DE" sz="2400" dirty="0"/>
              <a:t>Notwendige Anpassungen für Standardisierung.</a:t>
            </a:r>
          </a:p>
          <a:p>
            <a:endParaRPr lang="de-DE" dirty="0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D4922AA8-DDD1-EC79-D458-8223D47AF58C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232" y="1743291"/>
            <a:ext cx="6002176" cy="3519510"/>
          </a:xfrm>
        </p:spPr>
      </p:pic>
    </p:spTree>
    <p:extLst>
      <p:ext uri="{BB962C8B-B14F-4D97-AF65-F5344CB8AC3E}">
        <p14:creationId xmlns:p14="http://schemas.microsoft.com/office/powerpoint/2010/main" val="1996077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VORGEHENSMODELL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35E7413-D883-39AF-151B-936355AA6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469967"/>
            <a:ext cx="5181600" cy="3062653"/>
          </a:xfrm>
        </p:spPr>
      </p:pic>
      <p:pic>
        <p:nvPicPr>
          <p:cNvPr id="6" name="Inhaltsplatzhalter 5" descr="Wasserfall zwischen großen Hügeln">
            <a:extLst>
              <a:ext uri="{FF2B5EF4-FFF2-40B4-BE49-F238E27FC236}">
                <a16:creationId xmlns:a16="http://schemas.microsoft.com/office/drawing/2014/main" id="{B9957AC1-3C0D-3194-76CF-8ABA434D6F41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543969"/>
            <a:ext cx="5181600" cy="2914650"/>
          </a:xfr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BEB6AF7A-CCDC-4366-3DB0-3042037CC89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B915FC4E-45C0-2FCB-778A-19E0AF9AFFF3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055B4ED9-303A-164F-7467-0276482B49A5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Grafik 20">
            <a:extLst>
              <a:ext uri="{FF2B5EF4-FFF2-40B4-BE49-F238E27FC236}">
                <a16:creationId xmlns:a16="http://schemas.microsoft.com/office/drawing/2014/main" id="{D8819F76-188C-1A27-9DBF-4974106C3C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1FCAB572-BFD8-59DC-3FEC-D4E4E75A3433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23" name="Grafik 22">
              <a:extLst>
                <a:ext uri="{FF2B5EF4-FFF2-40B4-BE49-F238E27FC236}">
                  <a16:creationId xmlns:a16="http://schemas.microsoft.com/office/drawing/2014/main" id="{068B37CB-6A63-DD31-55A6-4F9696B9B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BBBC5B0C-0D95-989E-EC81-BDF09B435F6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25" name="Grafik 24">
            <a:extLst>
              <a:ext uri="{FF2B5EF4-FFF2-40B4-BE49-F238E27FC236}">
                <a16:creationId xmlns:a16="http://schemas.microsoft.com/office/drawing/2014/main" id="{C74FC91F-5E9E-96E4-7B00-4F442C4E07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3ABC42AD-B982-3E7B-1FE0-376E207FB8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E1CD32CB-FB5B-94DB-1C09-4820D7358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F2261BC-8ED6-AF53-4F9A-2843720D35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8705DF40-39DA-73CE-8FBB-79F1CE6DEA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6284" y="5978499"/>
            <a:ext cx="765267" cy="582269"/>
          </a:xfrm>
          <a:prstGeom prst="rect">
            <a:avLst/>
          </a:prstGeom>
        </p:spPr>
      </p:pic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A5A985-82DA-DB02-3A5F-9E7A09FF50D1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ihandform: Form 30">
            <a:extLst>
              <a:ext uri="{FF2B5EF4-FFF2-40B4-BE49-F238E27FC236}">
                <a16:creationId xmlns:a16="http://schemas.microsoft.com/office/drawing/2014/main" id="{E2242434-6893-E74F-676C-4C988DF97C6B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3444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PROJEKTZIEL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pic>
        <p:nvPicPr>
          <p:cNvPr id="23" name="Inhaltsplatzhalter 22">
            <a:extLst>
              <a:ext uri="{FF2B5EF4-FFF2-40B4-BE49-F238E27FC236}">
                <a16:creationId xmlns:a16="http://schemas.microsoft.com/office/drawing/2014/main" id="{A29F49CD-D3B4-5678-716B-6C085DCDFF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45372" y="1741224"/>
            <a:ext cx="4324374" cy="3702426"/>
          </a:xfrm>
        </p:spPr>
      </p:pic>
      <p:pic>
        <p:nvPicPr>
          <p:cNvPr id="25" name="Inhaltsplatzhalter 24">
            <a:extLst>
              <a:ext uri="{FF2B5EF4-FFF2-40B4-BE49-F238E27FC236}">
                <a16:creationId xmlns:a16="http://schemas.microsoft.com/office/drawing/2014/main" id="{6C9FF8A0-CD1D-A5B0-AC15-9837B763B8B2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5"/>
          <a:stretch>
            <a:fillRect/>
          </a:stretch>
        </p:blipFill>
        <p:spPr>
          <a:xfrm>
            <a:off x="6292402" y="1325347"/>
            <a:ext cx="3472353" cy="4351338"/>
          </a:xfr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47EE9BA4-6C26-A6AE-ED5C-82DC6EAB9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37185" y="2008926"/>
            <a:ext cx="5762087" cy="2651305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31114617-8CAA-6EEB-8B2D-92E2EA4A2B4B}"/>
              </a:ext>
            </a:extLst>
          </p:cNvPr>
          <p:cNvSpPr/>
          <p:nvPr/>
        </p:nvSpPr>
        <p:spPr>
          <a:xfrm>
            <a:off x="9413081" y="2559844"/>
            <a:ext cx="519113" cy="83819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8137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CF9BE-7164-856E-EDDA-BDD679CB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4000" b="1" dirty="0"/>
              <a:t>WIRTSHAFTLICHKEIT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BF156C2-1BF0-70BA-F531-D5C1826CC7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3" y="211836"/>
            <a:ext cx="914400" cy="353568"/>
          </a:xfrm>
          <a:prstGeom prst="rect">
            <a:avLst/>
          </a:prstGeom>
        </p:spPr>
      </p:pic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15FD809-C52D-B5F7-A034-26958554D264}"/>
              </a:ext>
            </a:extLst>
          </p:cNvPr>
          <p:cNvCxnSpPr>
            <a:cxnSpLocks/>
          </p:cNvCxnSpPr>
          <p:nvPr/>
        </p:nvCxnSpPr>
        <p:spPr>
          <a:xfrm>
            <a:off x="1528695" y="66311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364ACD50-1267-1962-EFD6-15E42ADB820A}"/>
              </a:ext>
            </a:extLst>
          </p:cNvPr>
          <p:cNvCxnSpPr>
            <a:cxnSpLocks/>
          </p:cNvCxnSpPr>
          <p:nvPr/>
        </p:nvCxnSpPr>
        <p:spPr>
          <a:xfrm>
            <a:off x="1528695" y="6516867"/>
            <a:ext cx="8893309" cy="0"/>
          </a:xfrm>
          <a:prstGeom prst="line">
            <a:avLst/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666D1319-946A-C0D3-64FE-0494A417FF54}"/>
              </a:ext>
            </a:extLst>
          </p:cNvPr>
          <p:cNvCxnSpPr>
            <a:cxnSpLocks/>
          </p:cNvCxnSpPr>
          <p:nvPr/>
        </p:nvCxnSpPr>
        <p:spPr>
          <a:xfrm>
            <a:off x="1547745" y="6571438"/>
            <a:ext cx="8893309" cy="0"/>
          </a:xfrm>
          <a:prstGeom prst="line">
            <a:avLst/>
          </a:prstGeom>
          <a:ln w="952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EFF7627B-6E99-9345-8151-B020DC3F4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5701" y="6005526"/>
            <a:ext cx="311029" cy="487345"/>
          </a:xfrm>
          <a:prstGeom prst="rect">
            <a:avLst/>
          </a:prstGeom>
        </p:spPr>
      </p:pic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3EAFFC1B-9039-5397-EE5F-68784B61B4BB}"/>
              </a:ext>
            </a:extLst>
          </p:cNvPr>
          <p:cNvGrpSpPr/>
          <p:nvPr/>
        </p:nvGrpSpPr>
        <p:grpSpPr>
          <a:xfrm>
            <a:off x="10019669" y="6006503"/>
            <a:ext cx="311029" cy="487345"/>
            <a:chOff x="10351524" y="3949108"/>
            <a:chExt cx="560194" cy="877756"/>
          </a:xfrm>
        </p:grpSpPr>
        <p:pic>
          <p:nvPicPr>
            <p:cNvPr id="33" name="Grafik 32">
              <a:extLst>
                <a:ext uri="{FF2B5EF4-FFF2-40B4-BE49-F238E27FC236}">
                  <a16:creationId xmlns:a16="http://schemas.microsoft.com/office/drawing/2014/main" id="{9BFC47A5-8086-5193-B6B8-21F6B748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51524" y="3949108"/>
              <a:ext cx="560194" cy="877756"/>
            </a:xfrm>
            <a:prstGeom prst="rect">
              <a:avLst/>
            </a:prstGeom>
          </p:spPr>
        </p:pic>
        <p:pic>
          <p:nvPicPr>
            <p:cNvPr id="34" name="Grafik 33">
              <a:extLst>
                <a:ext uri="{FF2B5EF4-FFF2-40B4-BE49-F238E27FC236}">
                  <a16:creationId xmlns:a16="http://schemas.microsoft.com/office/drawing/2014/main" id="{F3E17129-AF47-5334-6C0A-F509653B4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299" y="4043851"/>
              <a:ext cx="328644" cy="364219"/>
            </a:xfrm>
            <a:prstGeom prst="rect">
              <a:avLst/>
            </a:prstGeom>
          </p:spPr>
        </p:pic>
      </p:grpSp>
      <p:pic>
        <p:nvPicPr>
          <p:cNvPr id="35" name="Grafik 34">
            <a:extLst>
              <a:ext uri="{FF2B5EF4-FFF2-40B4-BE49-F238E27FC236}">
                <a16:creationId xmlns:a16="http://schemas.microsoft.com/office/drawing/2014/main" id="{B8605B65-B875-01C7-4C4A-B6FEF56F0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548" y="6011189"/>
            <a:ext cx="311029" cy="487345"/>
          </a:xfrm>
          <a:prstGeom prst="rect">
            <a:avLst/>
          </a:prstGeom>
        </p:spPr>
      </p:pic>
      <p:pic>
        <p:nvPicPr>
          <p:cNvPr id="36" name="Grafik 35">
            <a:extLst>
              <a:ext uri="{FF2B5EF4-FFF2-40B4-BE49-F238E27FC236}">
                <a16:creationId xmlns:a16="http://schemas.microsoft.com/office/drawing/2014/main" id="{EB079BEE-F429-1E74-95CE-B73E7A1B3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512" y="6011189"/>
            <a:ext cx="311029" cy="487345"/>
          </a:xfrm>
          <a:prstGeom prst="rect">
            <a:avLst/>
          </a:prstGeom>
        </p:spPr>
      </p:pic>
      <p:pic>
        <p:nvPicPr>
          <p:cNvPr id="37" name="Grafik 36">
            <a:extLst>
              <a:ext uri="{FF2B5EF4-FFF2-40B4-BE49-F238E27FC236}">
                <a16:creationId xmlns:a16="http://schemas.microsoft.com/office/drawing/2014/main" id="{74E6C41B-B4F3-AE4C-DF23-EEA2CC52DF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729" y="6017654"/>
            <a:ext cx="311029" cy="487345"/>
          </a:xfrm>
          <a:prstGeom prst="rect">
            <a:avLst/>
          </a:prstGeom>
        </p:spPr>
      </p:pic>
      <p:pic>
        <p:nvPicPr>
          <p:cNvPr id="38" name="Grafik 37">
            <a:extLst>
              <a:ext uri="{FF2B5EF4-FFF2-40B4-BE49-F238E27FC236}">
                <a16:creationId xmlns:a16="http://schemas.microsoft.com/office/drawing/2014/main" id="{8927B3D0-9F33-767E-5D9E-0DCB5B577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64886" y="6006503"/>
            <a:ext cx="311029" cy="487345"/>
          </a:xfrm>
          <a:prstGeom prst="rect">
            <a:avLst/>
          </a:prstGeom>
        </p:spPr>
      </p:pic>
      <p:pic>
        <p:nvPicPr>
          <p:cNvPr id="39" name="Grafik 38">
            <a:extLst>
              <a:ext uri="{FF2B5EF4-FFF2-40B4-BE49-F238E27FC236}">
                <a16:creationId xmlns:a16="http://schemas.microsoft.com/office/drawing/2014/main" id="{80679195-5AA9-F7CE-A837-22F2F70C6E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632" y="5985814"/>
            <a:ext cx="765267" cy="582269"/>
          </a:xfrm>
          <a:prstGeom prst="rect">
            <a:avLst/>
          </a:prstGeom>
        </p:spPr>
      </p:pic>
      <p:cxnSp>
        <p:nvCxnSpPr>
          <p:cNvPr id="40" name="Gerader Verbinder 39">
            <a:extLst>
              <a:ext uri="{FF2B5EF4-FFF2-40B4-BE49-F238E27FC236}">
                <a16:creationId xmlns:a16="http://schemas.microsoft.com/office/drawing/2014/main" id="{2DB89A22-2FBD-D581-394F-EC9F10AC80E4}"/>
              </a:ext>
            </a:extLst>
          </p:cNvPr>
          <p:cNvCxnSpPr/>
          <p:nvPr/>
        </p:nvCxnSpPr>
        <p:spPr>
          <a:xfrm>
            <a:off x="1528695" y="6504999"/>
            <a:ext cx="0" cy="126168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ihandform: Form 40">
            <a:extLst>
              <a:ext uri="{FF2B5EF4-FFF2-40B4-BE49-F238E27FC236}">
                <a16:creationId xmlns:a16="http://schemas.microsoft.com/office/drawing/2014/main" id="{94896F8D-ACE4-7840-0C32-9FCB7E6B47CE}"/>
              </a:ext>
            </a:extLst>
          </p:cNvPr>
          <p:cNvSpPr/>
          <p:nvPr/>
        </p:nvSpPr>
        <p:spPr>
          <a:xfrm>
            <a:off x="10422004" y="6446467"/>
            <a:ext cx="311019" cy="255100"/>
          </a:xfrm>
          <a:custGeom>
            <a:avLst/>
            <a:gdLst>
              <a:gd name="connsiteX0" fmla="*/ 15695 w 134455"/>
              <a:gd name="connsiteY0" fmla="*/ 0 h 237521"/>
              <a:gd name="connsiteX1" fmla="*/ 134455 w 134455"/>
              <a:gd name="connsiteY1" fmla="*/ 118761 h 237521"/>
              <a:gd name="connsiteX2" fmla="*/ 15695 w 134455"/>
              <a:gd name="connsiteY2" fmla="*/ 237521 h 237521"/>
              <a:gd name="connsiteX3" fmla="*/ 15695 w 134455"/>
              <a:gd name="connsiteY3" fmla="*/ 178141 h 237521"/>
              <a:gd name="connsiteX4" fmla="*/ 0 w 134455"/>
              <a:gd name="connsiteY4" fmla="*/ 178141 h 237521"/>
              <a:gd name="connsiteX5" fmla="*/ 0 w 134455"/>
              <a:gd name="connsiteY5" fmla="*/ 59380 h 237521"/>
              <a:gd name="connsiteX6" fmla="*/ 15695 w 134455"/>
              <a:gd name="connsiteY6" fmla="*/ 59380 h 237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4455" h="237521">
                <a:moveTo>
                  <a:pt x="15695" y="0"/>
                </a:moveTo>
                <a:lnTo>
                  <a:pt x="134455" y="118761"/>
                </a:lnTo>
                <a:lnTo>
                  <a:pt x="15695" y="237521"/>
                </a:lnTo>
                <a:lnTo>
                  <a:pt x="15695" y="178141"/>
                </a:lnTo>
                <a:lnTo>
                  <a:pt x="0" y="178141"/>
                </a:lnTo>
                <a:lnTo>
                  <a:pt x="0" y="59380"/>
                </a:lnTo>
                <a:lnTo>
                  <a:pt x="15695" y="59380"/>
                </a:ln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26CA3994-C1AF-20D3-A6E3-83D7899D8F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61" y="2843043"/>
            <a:ext cx="5863845" cy="1851261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1BBD4BFE-F3E2-E375-0808-E6C9FDD6418A}"/>
              </a:ext>
            </a:extLst>
          </p:cNvPr>
          <p:cNvSpPr txBox="1"/>
          <p:nvPr/>
        </p:nvSpPr>
        <p:spPr>
          <a:xfrm>
            <a:off x="7122017" y="1886621"/>
            <a:ext cx="3707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Amortisationsdiagramm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6E39C5EC-3954-C94C-B191-79DE5EE0E11D}"/>
              </a:ext>
            </a:extLst>
          </p:cNvPr>
          <p:cNvPicPr>
            <a:picLocks noGrp="1" noChangeAspect="1"/>
          </p:cNvPicPr>
          <p:nvPr>
            <p:ph idx="2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349975"/>
            <a:ext cx="5181600" cy="3302637"/>
          </a:xfrm>
        </p:spPr>
      </p:pic>
    </p:spTree>
    <p:extLst>
      <p:ext uri="{BB962C8B-B14F-4D97-AF65-F5344CB8AC3E}">
        <p14:creationId xmlns:p14="http://schemas.microsoft.com/office/powerpoint/2010/main" val="1213529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838</Words>
  <Application>Microsoft Office PowerPoint</Application>
  <PresentationFormat>Breitbild</PresentationFormat>
  <Paragraphs>196</Paragraphs>
  <Slides>22</Slides>
  <Notes>21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Importprofil-Tool</vt:lpstr>
      <vt:lpstr>AGENDA</vt:lpstr>
      <vt:lpstr>PRAKTIKUMSBETRIEB</vt:lpstr>
      <vt:lpstr>IST-ANALYSE</vt:lpstr>
      <vt:lpstr>VORGEHENSMODELL</vt:lpstr>
      <vt:lpstr>PROJEKTZIEL</vt:lpstr>
      <vt:lpstr>WIRTSHAFTLICHKEIT</vt:lpstr>
      <vt:lpstr>PowerPoint-Präsentation</vt:lpstr>
      <vt:lpstr>ZIELSETZUNG</vt:lpstr>
      <vt:lpstr>ZIELSETZUNG</vt:lpstr>
      <vt:lpstr>ZIELSETZUNG</vt:lpstr>
      <vt:lpstr>ZIELSETZUNG</vt:lpstr>
      <vt:lpstr>ZIELSETZUNG</vt:lpstr>
      <vt:lpstr>PLANUNG</vt:lpstr>
      <vt:lpstr>IMPLEMENTIERUNG</vt:lpstr>
      <vt:lpstr>IMPLEMENTIERUNG</vt:lpstr>
      <vt:lpstr>SOLL-IST VERGLEICH</vt:lpstr>
      <vt:lpstr>PROJEKTABSCHLUSS &amp; FAZIT</vt:lpstr>
      <vt:lpstr>Vielen Dank für Ihre Aufmerksamkeit!  Quellen:</vt:lpstr>
      <vt:lpstr>Danke Seite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Importprofil-Tool</dc:title>
  <dc:creator>marco garagna</dc:creator>
  <cp:lastModifiedBy>marco garagna</cp:lastModifiedBy>
  <cp:revision>142</cp:revision>
  <dcterms:created xsi:type="dcterms:W3CDTF">2024-05-22T09:27:39Z</dcterms:created>
  <dcterms:modified xsi:type="dcterms:W3CDTF">2024-06-28T08:11:01Z</dcterms:modified>
</cp:coreProperties>
</file>